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0"/>
  </p:notesMasterIdLst>
  <p:sldIdLst>
    <p:sldId id="277" r:id="rId3"/>
    <p:sldId id="257" r:id="rId4"/>
    <p:sldId id="258" r:id="rId5"/>
    <p:sldId id="262" r:id="rId6"/>
    <p:sldId id="268" r:id="rId7"/>
    <p:sldId id="276" r:id="rId8"/>
    <p:sldId id="27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60" d="100"/>
          <a:sy n="160" d="100"/>
        </p:scale>
        <p:origin x="28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E34AA-E410-4C32-A349-3CB1D1A56ADC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4D4CA3-3BCE-483D-B71E-9C4B86038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68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9fa940987_3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9fa940987_3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a9469d1f4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a9469d1f4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9fa940987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a9fa940987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a9fa940987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a9fa940987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051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a9fa940987_2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a9fa940987_2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75D2C-9461-0221-EBA1-CDD8E4EAE3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51E228-7CCB-89A7-7F3C-8EB231D03F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D2D6-DC13-01A7-FB46-95B432ECA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D8079-A8CD-786B-6BE4-2C7B5276D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9898D-B7FB-FC28-8674-873537530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63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A3756-3138-1A51-205C-EB65F7C6D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3620A6-FEAD-4DA8-626F-80169A4D02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119A3-2BF9-6EB5-5B63-8B6CA09D3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1D473-4068-5703-5AD2-F1A416F3F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21F03-D007-80F6-13C0-9F26B0934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94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B23D22-8C36-608B-81DF-02C3D6078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282F97-6926-4024-E2B4-9C0EFA8A3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1D834-DA0D-5B81-5F1D-2778C5544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85A09-933C-AC4A-6450-EE703CE2F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2D266-6AFC-9827-575D-E3C8096EB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97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957067" y="510900"/>
            <a:ext cx="10277600" cy="1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0" name="Google Shape;140;p23"/>
          <p:cNvSpPr/>
          <p:nvPr/>
        </p:nvSpPr>
        <p:spPr>
          <a:xfrm flipH="1">
            <a:off x="67" y="6445700"/>
            <a:ext cx="6096000" cy="41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1" name="Google Shape;141;p23"/>
          <p:cNvSpPr/>
          <p:nvPr/>
        </p:nvSpPr>
        <p:spPr>
          <a:xfrm flipH="1">
            <a:off x="6096000" y="6445700"/>
            <a:ext cx="6096000" cy="41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963937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91811" y="1562967"/>
            <a:ext cx="90276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7066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191803" y="4349033"/>
            <a:ext cx="9027600" cy="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33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1621600" cy="34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879218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  <a:defRPr sz="1600"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Font typeface="Barlow"/>
              <a:buChar char="○"/>
              <a:defRPr sz="1600"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Font typeface="Barlow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950967" y="512064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134378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950967" y="512064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950967" y="3162233"/>
            <a:ext cx="3982800" cy="1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"/>
              <a:defRPr sz="1867">
                <a:solidFill>
                  <a:schemeClr val="dk1"/>
                </a:solidFill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600"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600"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600"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600"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600"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600"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600"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rgbClr val="000043"/>
              </a:buClr>
              <a:buSzPts val="1400"/>
              <a:buFont typeface="Quicksand Medium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5283200" y="3162233"/>
            <a:ext cx="3982800" cy="1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"/>
              <a:defRPr sz="1867">
                <a:solidFill>
                  <a:schemeClr val="dk1"/>
                </a:solidFill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600"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600"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600"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600"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600"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600"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600"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rgbClr val="000043"/>
              </a:buClr>
              <a:buSzPts val="1400"/>
              <a:buFont typeface="Quicksand Medium"/>
              <a:buChar char="■"/>
              <a:defRPr sz="16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950967" y="2567733"/>
            <a:ext cx="3982800" cy="6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>
                <a:solidFill>
                  <a:schemeClr val="accent1"/>
                </a:solidFill>
              </a:defRPr>
            </a:lvl1pPr>
            <a:lvl2pPr lvl="1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5283200" y="2567733"/>
            <a:ext cx="3982800" cy="6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10027600" y="2734800"/>
            <a:ext cx="1621600" cy="34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5"/>
          <p:cNvSpPr/>
          <p:nvPr/>
        </p:nvSpPr>
        <p:spPr>
          <a:xfrm>
            <a:off x="8406000" y="0"/>
            <a:ext cx="1621600" cy="273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785919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36007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957067" y="510900"/>
            <a:ext cx="1027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ctrTitle" idx="2"/>
          </p:nvPr>
        </p:nvSpPr>
        <p:spPr>
          <a:xfrm>
            <a:off x="3080467" y="1929084"/>
            <a:ext cx="28672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3" hasCustomPrompt="1"/>
          </p:nvPr>
        </p:nvSpPr>
        <p:spPr>
          <a:xfrm>
            <a:off x="957067" y="2028033"/>
            <a:ext cx="1991200" cy="125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9333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3080467" y="2478500"/>
            <a:ext cx="2867200" cy="10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67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 idx="4"/>
          </p:nvPr>
        </p:nvSpPr>
        <p:spPr>
          <a:xfrm>
            <a:off x="8310733" y="1929084"/>
            <a:ext cx="28672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5" hasCustomPrompt="1"/>
          </p:nvPr>
        </p:nvSpPr>
        <p:spPr>
          <a:xfrm>
            <a:off x="6248533" y="2028033"/>
            <a:ext cx="1991200" cy="125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9333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6"/>
          </p:nvPr>
        </p:nvSpPr>
        <p:spPr>
          <a:xfrm>
            <a:off x="8367733" y="2478504"/>
            <a:ext cx="2867200" cy="10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67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7"/>
          </p:nvPr>
        </p:nvSpPr>
        <p:spPr>
          <a:xfrm>
            <a:off x="3080467" y="3825036"/>
            <a:ext cx="28672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8" hasCustomPrompt="1"/>
          </p:nvPr>
        </p:nvSpPr>
        <p:spPr>
          <a:xfrm>
            <a:off x="957067" y="3947267"/>
            <a:ext cx="1991200" cy="125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9333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9"/>
          </p:nvPr>
        </p:nvSpPr>
        <p:spPr>
          <a:xfrm>
            <a:off x="3080467" y="4397767"/>
            <a:ext cx="2867200" cy="10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67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ctrTitle" idx="13"/>
          </p:nvPr>
        </p:nvSpPr>
        <p:spPr>
          <a:xfrm>
            <a:off x="8367533" y="3825033"/>
            <a:ext cx="28672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6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4" hasCustomPrompt="1"/>
          </p:nvPr>
        </p:nvSpPr>
        <p:spPr>
          <a:xfrm>
            <a:off x="6248533" y="3947267"/>
            <a:ext cx="1991200" cy="125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9333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10666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5"/>
          </p:nvPr>
        </p:nvSpPr>
        <p:spPr>
          <a:xfrm>
            <a:off x="8367733" y="4397767"/>
            <a:ext cx="2867200" cy="10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867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67" y="6445700"/>
            <a:ext cx="6096000" cy="41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14"/>
          <p:cNvSpPr/>
          <p:nvPr/>
        </p:nvSpPr>
        <p:spPr>
          <a:xfrm>
            <a:off x="6096000" y="6445700"/>
            <a:ext cx="6096000" cy="41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9503412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957067" y="510900"/>
            <a:ext cx="1027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1"/>
          </p:nvPr>
        </p:nvSpPr>
        <p:spPr>
          <a:xfrm>
            <a:off x="1050800" y="3187200"/>
            <a:ext cx="30156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2"/>
          </p:nvPr>
        </p:nvSpPr>
        <p:spPr>
          <a:xfrm>
            <a:off x="1050800" y="3687800"/>
            <a:ext cx="3015600" cy="9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3"/>
          </p:nvPr>
        </p:nvSpPr>
        <p:spPr>
          <a:xfrm>
            <a:off x="4588200" y="3187200"/>
            <a:ext cx="30156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4"/>
          </p:nvPr>
        </p:nvSpPr>
        <p:spPr>
          <a:xfrm>
            <a:off x="4588200" y="3687800"/>
            <a:ext cx="3015600" cy="9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5"/>
          </p:nvPr>
        </p:nvSpPr>
        <p:spPr>
          <a:xfrm>
            <a:off x="8125600" y="3187200"/>
            <a:ext cx="30156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6"/>
          </p:nvPr>
        </p:nvSpPr>
        <p:spPr>
          <a:xfrm>
            <a:off x="8125600" y="3687800"/>
            <a:ext cx="3015600" cy="9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/>
          <p:nvPr/>
        </p:nvSpPr>
        <p:spPr>
          <a:xfrm flipH="1">
            <a:off x="6096000" y="6445700"/>
            <a:ext cx="6096000" cy="41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1" name="Google Shape;101;p17"/>
          <p:cNvSpPr/>
          <p:nvPr/>
        </p:nvSpPr>
        <p:spPr>
          <a:xfrm flipH="1">
            <a:off x="67" y="6445700"/>
            <a:ext cx="6096000" cy="41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695729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957067" y="510900"/>
            <a:ext cx="10277600" cy="1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0" name="Google Shape;140;p23"/>
          <p:cNvSpPr/>
          <p:nvPr/>
        </p:nvSpPr>
        <p:spPr>
          <a:xfrm flipH="1">
            <a:off x="67" y="6445700"/>
            <a:ext cx="6096000" cy="41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1" name="Google Shape;141;p23"/>
          <p:cNvSpPr/>
          <p:nvPr/>
        </p:nvSpPr>
        <p:spPr>
          <a:xfrm flipH="1">
            <a:off x="6096000" y="6445700"/>
            <a:ext cx="6096000" cy="412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83342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7D0C9-A00A-7A15-F3AC-927C03A7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EF301-8E54-6587-75AF-05B595283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73E31-D1F5-947E-38AB-67F7A7C9B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ECBF8-DF80-1814-77ED-E9E952785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DA9A7-5778-AB63-334B-254C30B83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250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CD84-BA76-B487-C964-B69C55859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71A323-E118-C66F-D1A5-C64600C09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69C75-FF46-551C-8767-2E7C95944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AC23F-25D6-440C-4272-46882010A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DF1A72-F0AF-91DD-FE06-1E6EB73D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29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9AC2A-0F31-A243-B544-3EF67B8AB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9129A-6386-25C8-0EC8-EEBB69CD75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1F7FC9-6040-1555-8388-260ED6F25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0A0F2A-C8EE-8331-C5B6-F2FC0B8F7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D13FC7-D20E-848B-4EC4-33BCF84E4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AC10CE-0DE7-D9A0-AE72-A2DE8956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24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0E063-DC5A-1DB1-0AB6-E9EE36D14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AE90C-71FF-01FC-5048-574CA878A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C41365-603A-C495-E5E6-DA5E4C6082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15A9EB-F39B-A05B-EC4D-9F54F15352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18FEDD-C566-62A7-6E57-D7BC4C23D1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E6EDDA-3FB2-0252-9266-F42037072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6D66FD-BAEF-84EA-614D-5E85A804F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4E750-86ED-EB31-65BC-5747C6401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739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670EE-FA79-28B6-2D56-828C45991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8D869B-FAF6-6D07-6904-4A6088869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9F840-0FAC-F54F-8220-6D35B9A4D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57320C-6A35-C5EF-CECF-B85342D9B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351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20B771-7910-1AAD-BD18-DA23A5A69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F7DEA2-87A7-2D7B-E957-15DC1B395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9DDAA1-33FD-B79A-15B0-5552EE66E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618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0853D-FDA6-0238-A568-7E511BF44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7AA2A-A3FC-E071-FB77-FE8D7972C6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05A688-6A30-EBEF-F2AB-AFCB18108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F65186-5E3A-44BF-0537-A7AA3C43D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01B020-E56D-08E1-F1BD-91171BAF0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0F8A0A-AF74-9065-18F9-06DB37764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543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76323-9271-F614-C45F-7BE14801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156B08-7F08-CCEB-1608-65FBA968B0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33DE9-475C-97C3-0C43-BE04E8D277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024F2-D89C-64C6-4BEE-59D587710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F2A6F0-D05B-7F26-2891-D3EF8C55A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DDE065-BA98-2EE6-0C09-D15D3325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76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230010-8ACE-E7EE-6822-ABC12DBD1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C23240-849F-9797-D6E2-1E5769BD7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FACCF4-DD0E-E5D2-3D40-C264549A49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3426B-0018-4EF1-848A-6FFBD1D61581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BED20-CB3A-598A-E53A-F0D3EF7007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47291-0325-D34F-37BF-421174351F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4A356-F541-4E64-9A48-BA01B4ED2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93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68577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>
            <a:spLocks noGrp="1"/>
          </p:cNvSpPr>
          <p:nvPr>
            <p:ph type="ctrTitle"/>
          </p:nvPr>
        </p:nvSpPr>
        <p:spPr>
          <a:xfrm>
            <a:off x="2191811" y="1562967"/>
            <a:ext cx="9027600" cy="2736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CityBikes </a:t>
            </a:r>
          </a:p>
          <a:p>
            <a:r>
              <a:rPr lang="en-US" dirty="0">
                <a:solidFill>
                  <a:schemeClr val="accent1"/>
                </a:solidFill>
              </a:rPr>
              <a:t>Project</a:t>
            </a:r>
            <a:endParaRPr lang="en-US" dirty="0">
              <a:solidFill>
                <a:srgbClr val="4A8CFF"/>
              </a:solidFill>
            </a:endParaRPr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1"/>
          </p:nvPr>
        </p:nvSpPr>
        <p:spPr>
          <a:xfrm>
            <a:off x="2191803" y="4349033"/>
            <a:ext cx="9027600" cy="74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Nikola Golubovic</a:t>
            </a:r>
          </a:p>
          <a:p>
            <a:pPr marL="0" indent="0"/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>
            <a:spLocks noGrp="1"/>
          </p:cNvSpPr>
          <p:nvPr>
            <p:ph type="title"/>
          </p:nvPr>
        </p:nvSpPr>
        <p:spPr>
          <a:xfrm>
            <a:off x="950967" y="512064"/>
            <a:ext cx="10290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dirty="0"/>
              <a:t>Motivation</a:t>
            </a:r>
            <a:endParaRPr dirty="0"/>
          </a:p>
        </p:txBody>
      </p:sp>
      <p:sp>
        <p:nvSpPr>
          <p:cNvPr id="192" name="Google Shape;192;p3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86262" indent="0">
              <a:lnSpc>
                <a:spcPct val="200000"/>
              </a:lnSpc>
              <a:buNone/>
            </a:pPr>
            <a:endParaRPr lang="en-US" dirty="0"/>
          </a:p>
          <a:p>
            <a:pPr marL="186262" indent="0" algn="ctr">
              <a:buNone/>
            </a:pPr>
            <a:r>
              <a:rPr lang="en-US" dirty="0"/>
              <a:t>The city of Hamilton, is an up-and-coming city on the shore of lake Ontario. With increased investment into public transportation, Hamilton is slowly becoming more and more pedestrian and bike friendly. </a:t>
            </a:r>
          </a:p>
          <a:p>
            <a:pPr marL="186262" indent="0" algn="ctr">
              <a:buNone/>
            </a:pPr>
            <a:endParaRPr lang="en-US" dirty="0"/>
          </a:p>
          <a:p>
            <a:pPr marL="186262" indent="0" algn="ctr">
              <a:buNone/>
            </a:pPr>
            <a:r>
              <a:rPr lang="en-US" dirty="0"/>
              <a:t>We will be looking into the Bike Share system that currently exists, and trying to determine which Bike Hubs are in good locations based on nearby Points of Interest.</a:t>
            </a:r>
          </a:p>
          <a:p>
            <a:pPr marL="186262" indent="0" algn="ctr">
              <a:buNone/>
            </a:pPr>
            <a:endParaRPr lang="en-US" dirty="0"/>
          </a:p>
          <a:p>
            <a:pPr marL="186262" indent="0" algn="ctr">
              <a:buNone/>
            </a:pPr>
            <a:endParaRPr lang="en-US" dirty="0"/>
          </a:p>
          <a:p>
            <a:pPr marL="186262" indent="0" algn="ctr">
              <a:buNone/>
            </a:pPr>
            <a:endParaRPr lang="en-US" dirty="0"/>
          </a:p>
          <a:p>
            <a:pPr marL="186262" indent="0" algn="ctr">
              <a:buNone/>
            </a:pPr>
            <a:endParaRPr lang="en-US" dirty="0"/>
          </a:p>
          <a:p>
            <a:pPr marL="186262" indent="0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>
            <a:spLocks noGrp="1"/>
          </p:cNvSpPr>
          <p:nvPr>
            <p:ph type="title"/>
          </p:nvPr>
        </p:nvSpPr>
        <p:spPr>
          <a:xfrm>
            <a:off x="957067" y="510900"/>
            <a:ext cx="102776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Agenda</a:t>
            </a:r>
            <a:endParaRPr dirty="0"/>
          </a:p>
        </p:txBody>
      </p:sp>
      <p:sp>
        <p:nvSpPr>
          <p:cNvPr id="198" name="Google Shape;198;p32"/>
          <p:cNvSpPr txBox="1">
            <a:spLocks noGrp="1"/>
          </p:cNvSpPr>
          <p:nvPr>
            <p:ph type="ctrTitle" idx="2"/>
          </p:nvPr>
        </p:nvSpPr>
        <p:spPr>
          <a:xfrm>
            <a:off x="3080467" y="1929084"/>
            <a:ext cx="2867200" cy="51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API Connection</a:t>
            </a:r>
            <a:endParaRPr dirty="0"/>
          </a:p>
        </p:txBody>
      </p:sp>
      <p:sp>
        <p:nvSpPr>
          <p:cNvPr id="199" name="Google Shape;199;p32"/>
          <p:cNvSpPr txBox="1">
            <a:spLocks noGrp="1"/>
          </p:cNvSpPr>
          <p:nvPr>
            <p:ph type="title" idx="3"/>
          </p:nvPr>
        </p:nvSpPr>
        <p:spPr>
          <a:xfrm>
            <a:off x="957067" y="2028033"/>
            <a:ext cx="1991200" cy="1255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sp>
        <p:nvSpPr>
          <p:cNvPr id="200" name="Google Shape;200;p32"/>
          <p:cNvSpPr txBox="1">
            <a:spLocks noGrp="1"/>
          </p:cNvSpPr>
          <p:nvPr>
            <p:ph type="subTitle" idx="1"/>
          </p:nvPr>
        </p:nvSpPr>
        <p:spPr>
          <a:xfrm>
            <a:off x="3080467" y="2478500"/>
            <a:ext cx="2867200" cy="102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en" sz="1067" dirty="0"/>
              <a:t>We will be using the CityBikes API to get locations of HUBs in Hamilton, ON and then using the Foursquare and Yelp APIs to gather info on nearby POIs.</a:t>
            </a:r>
            <a:endParaRPr sz="1067" dirty="0"/>
          </a:p>
        </p:txBody>
      </p:sp>
      <p:sp>
        <p:nvSpPr>
          <p:cNvPr id="201" name="Google Shape;201;p32"/>
          <p:cNvSpPr txBox="1">
            <a:spLocks noGrp="1"/>
          </p:cNvSpPr>
          <p:nvPr>
            <p:ph type="ctrTitle" idx="4"/>
          </p:nvPr>
        </p:nvSpPr>
        <p:spPr>
          <a:xfrm>
            <a:off x="8367733" y="1929084"/>
            <a:ext cx="2867200" cy="51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Database</a:t>
            </a:r>
            <a:endParaRPr dirty="0"/>
          </a:p>
        </p:txBody>
      </p:sp>
      <p:sp>
        <p:nvSpPr>
          <p:cNvPr id="202" name="Google Shape;202;p32"/>
          <p:cNvSpPr txBox="1">
            <a:spLocks noGrp="1"/>
          </p:cNvSpPr>
          <p:nvPr>
            <p:ph type="title" idx="5"/>
          </p:nvPr>
        </p:nvSpPr>
        <p:spPr>
          <a:xfrm>
            <a:off x="6248533" y="2028033"/>
            <a:ext cx="1991200" cy="1255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02</a:t>
            </a:r>
            <a:endParaRPr/>
          </a:p>
        </p:txBody>
      </p:sp>
      <p:sp>
        <p:nvSpPr>
          <p:cNvPr id="203" name="Google Shape;203;p32"/>
          <p:cNvSpPr txBox="1">
            <a:spLocks noGrp="1"/>
          </p:cNvSpPr>
          <p:nvPr>
            <p:ph type="subTitle" idx="6"/>
          </p:nvPr>
        </p:nvSpPr>
        <p:spPr>
          <a:xfrm>
            <a:off x="8367733" y="2478504"/>
            <a:ext cx="2867200" cy="102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en-US" sz="1067" dirty="0"/>
              <a:t>Information will be gathered and cleaned, and a database will be created that contains the nearby POI information.</a:t>
            </a:r>
            <a:endParaRPr sz="1067" dirty="0"/>
          </a:p>
          <a:p>
            <a:pPr marL="0" indent="0"/>
            <a:endParaRPr dirty="0"/>
          </a:p>
        </p:txBody>
      </p:sp>
      <p:sp>
        <p:nvSpPr>
          <p:cNvPr id="204" name="Google Shape;204;p32"/>
          <p:cNvSpPr txBox="1">
            <a:spLocks noGrp="1"/>
          </p:cNvSpPr>
          <p:nvPr>
            <p:ph type="ctrTitle" idx="7"/>
          </p:nvPr>
        </p:nvSpPr>
        <p:spPr>
          <a:xfrm>
            <a:off x="3080467" y="3825036"/>
            <a:ext cx="2867200" cy="51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Visualize</a:t>
            </a:r>
            <a:endParaRPr dirty="0"/>
          </a:p>
        </p:txBody>
      </p:sp>
      <p:sp>
        <p:nvSpPr>
          <p:cNvPr id="205" name="Google Shape;205;p32"/>
          <p:cNvSpPr txBox="1">
            <a:spLocks noGrp="1"/>
          </p:cNvSpPr>
          <p:nvPr>
            <p:ph type="title" idx="8"/>
          </p:nvPr>
        </p:nvSpPr>
        <p:spPr>
          <a:xfrm>
            <a:off x="957067" y="3947267"/>
            <a:ext cx="1991200" cy="1255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03</a:t>
            </a:r>
            <a:endParaRPr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9"/>
          </p:nvPr>
        </p:nvSpPr>
        <p:spPr>
          <a:xfrm>
            <a:off x="3080467" y="4397767"/>
            <a:ext cx="2867200" cy="102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en-US" sz="1067" dirty="0"/>
              <a:t>Once the database is created, the info will be used to create an interactive map that shows all the HUBs along with their distance to nearby POIs and their ratings.</a:t>
            </a:r>
            <a:endParaRPr sz="1067" dirty="0"/>
          </a:p>
          <a:p>
            <a:pPr marL="0" indent="0"/>
            <a:endParaRPr dirty="0"/>
          </a:p>
        </p:txBody>
      </p:sp>
      <p:sp>
        <p:nvSpPr>
          <p:cNvPr id="207" name="Google Shape;207;p32"/>
          <p:cNvSpPr txBox="1">
            <a:spLocks noGrp="1"/>
          </p:cNvSpPr>
          <p:nvPr>
            <p:ph type="ctrTitle" idx="13"/>
          </p:nvPr>
        </p:nvSpPr>
        <p:spPr>
          <a:xfrm>
            <a:off x="8367533" y="3825033"/>
            <a:ext cx="2867200" cy="51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Conclusions</a:t>
            </a:r>
            <a:endParaRPr dirty="0"/>
          </a:p>
        </p:txBody>
      </p:sp>
      <p:sp>
        <p:nvSpPr>
          <p:cNvPr id="208" name="Google Shape;208;p32"/>
          <p:cNvSpPr txBox="1">
            <a:spLocks noGrp="1"/>
          </p:cNvSpPr>
          <p:nvPr>
            <p:ph type="title" idx="14"/>
          </p:nvPr>
        </p:nvSpPr>
        <p:spPr>
          <a:xfrm>
            <a:off x="6248533" y="3947267"/>
            <a:ext cx="1991200" cy="1255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04</a:t>
            </a:r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15"/>
          </p:nvPr>
        </p:nvSpPr>
        <p:spPr>
          <a:xfrm>
            <a:off x="8367733" y="4397767"/>
            <a:ext cx="2867200" cy="102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en-US" sz="1067" dirty="0"/>
              <a:t>Using the maps, we will attempt to determine which parts of the city have both the closest POIs and the most highly rated.</a:t>
            </a:r>
            <a:endParaRPr sz="1067" dirty="0"/>
          </a:p>
          <a:p>
            <a:pPr marL="0" indent="0"/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957067" y="510900"/>
            <a:ext cx="102776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Data Sorting</a:t>
            </a:r>
            <a:endParaRPr dirty="0"/>
          </a:p>
        </p:txBody>
      </p:sp>
      <p:pic>
        <p:nvPicPr>
          <p:cNvPr id="4114" name="Picture 4113">
            <a:extLst>
              <a:ext uri="{FF2B5EF4-FFF2-40B4-BE49-F238E27FC236}">
                <a16:creationId xmlns:a16="http://schemas.microsoft.com/office/drawing/2014/main" id="{DB5CA9F1-7DFC-795F-702E-2926F2B9A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841" y="1624770"/>
            <a:ext cx="3567489" cy="2805681"/>
          </a:xfrm>
          <a:prstGeom prst="rect">
            <a:avLst/>
          </a:prstGeom>
        </p:spPr>
      </p:pic>
      <p:pic>
        <p:nvPicPr>
          <p:cNvPr id="4116" name="Picture 4115">
            <a:extLst>
              <a:ext uri="{FF2B5EF4-FFF2-40B4-BE49-F238E27FC236}">
                <a16:creationId xmlns:a16="http://schemas.microsoft.com/office/drawing/2014/main" id="{724F2A35-2F40-FAF1-EB9B-072958398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250" y="1600202"/>
            <a:ext cx="3567489" cy="2830249"/>
          </a:xfrm>
          <a:prstGeom prst="rect">
            <a:avLst/>
          </a:prstGeom>
        </p:spPr>
      </p:pic>
      <p:sp>
        <p:nvSpPr>
          <p:cNvPr id="4128" name="TextBox 4127">
            <a:extLst>
              <a:ext uri="{FF2B5EF4-FFF2-40B4-BE49-F238E27FC236}">
                <a16:creationId xmlns:a16="http://schemas.microsoft.com/office/drawing/2014/main" id="{22AFA571-2A31-1822-AFC0-B22EB8D92EB6}"/>
              </a:ext>
            </a:extLst>
          </p:cNvPr>
          <p:cNvSpPr txBox="1"/>
          <p:nvPr/>
        </p:nvSpPr>
        <p:spPr>
          <a:xfrm>
            <a:off x="957068" y="4500300"/>
            <a:ext cx="3143249" cy="1406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1067" kern="0" dirty="0">
                <a:solidFill>
                  <a:srgbClr val="000000"/>
                </a:solidFill>
                <a:latin typeface="Montserrat" panose="00000500000000000000" pitchFamily="2" charset="0"/>
                <a:cs typeface="Arial"/>
                <a:sym typeface="Arial"/>
              </a:rPr>
              <a:t>The POIs were sorted based on the distance to the HUB with a limit of 10 POIs per HUB</a:t>
            </a:r>
          </a:p>
          <a:p>
            <a:pPr defTabSz="1219170">
              <a:buClr>
                <a:srgbClr val="000000"/>
              </a:buClr>
            </a:pPr>
            <a:endParaRPr lang="en-US" sz="1067" kern="0" dirty="0">
              <a:solidFill>
                <a:srgbClr val="000000"/>
              </a:solidFill>
              <a:latin typeface="Montserrat" panose="00000500000000000000" pitchFamily="2" charset="0"/>
              <a:cs typeface="Arial"/>
              <a:sym typeface="Arial"/>
            </a:endParaRPr>
          </a:p>
          <a:p>
            <a:pPr defTabSz="1219170">
              <a:buClr>
                <a:srgbClr val="000000"/>
              </a:buClr>
            </a:pPr>
            <a:r>
              <a:rPr lang="en-US" sz="1067" kern="0" dirty="0">
                <a:solidFill>
                  <a:srgbClr val="000000"/>
                </a:solidFill>
                <a:latin typeface="Montserrat" panose="00000500000000000000" pitchFamily="2" charset="0"/>
                <a:cs typeface="Arial"/>
                <a:sym typeface="Arial"/>
              </a:rPr>
              <a:t>The Haversine formula was used to find the difference in latitude and longitude between the points and determine the distance</a:t>
            </a:r>
          </a:p>
        </p:txBody>
      </p:sp>
      <p:sp>
        <p:nvSpPr>
          <p:cNvPr id="4129" name="TextBox 4128">
            <a:extLst>
              <a:ext uri="{FF2B5EF4-FFF2-40B4-BE49-F238E27FC236}">
                <a16:creationId xmlns:a16="http://schemas.microsoft.com/office/drawing/2014/main" id="{EFB31563-973A-A753-BFC2-670FC0E51076}"/>
              </a:ext>
            </a:extLst>
          </p:cNvPr>
          <p:cNvSpPr txBox="1"/>
          <p:nvPr/>
        </p:nvSpPr>
        <p:spPr>
          <a:xfrm>
            <a:off x="7842252" y="4500301"/>
            <a:ext cx="3143249" cy="913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1067" kern="0" dirty="0">
                <a:solidFill>
                  <a:srgbClr val="000000"/>
                </a:solidFill>
                <a:latin typeface="Montserrat" panose="00000500000000000000" pitchFamily="2" charset="0"/>
                <a:cs typeface="Arial"/>
                <a:sym typeface="Arial"/>
              </a:rPr>
              <a:t>Overall, the ratings of the 10 closest POIs was very good, showing an overall positive trend</a:t>
            </a:r>
          </a:p>
          <a:p>
            <a:pPr defTabSz="1219170">
              <a:buClr>
                <a:srgbClr val="000000"/>
              </a:buClr>
            </a:pPr>
            <a:endParaRPr lang="en-US" sz="1067" kern="0" dirty="0">
              <a:solidFill>
                <a:srgbClr val="000000"/>
              </a:solidFill>
              <a:latin typeface="Montserrat" panose="00000500000000000000" pitchFamily="2" charset="0"/>
              <a:cs typeface="Arial"/>
              <a:sym typeface="Arial"/>
            </a:endParaRPr>
          </a:p>
          <a:p>
            <a:pPr defTabSz="1219170">
              <a:buClr>
                <a:srgbClr val="000000"/>
              </a:buClr>
            </a:pPr>
            <a:endParaRPr lang="en-US" sz="1067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2"/>
          <p:cNvSpPr txBox="1">
            <a:spLocks noGrp="1"/>
          </p:cNvSpPr>
          <p:nvPr>
            <p:ph type="title"/>
          </p:nvPr>
        </p:nvSpPr>
        <p:spPr>
          <a:xfrm>
            <a:off x="957200" y="0"/>
            <a:ext cx="10277600" cy="124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Maps, maps, maps</a:t>
            </a:r>
            <a:endParaRPr dirty="0"/>
          </a:p>
        </p:txBody>
      </p:sp>
      <p:pic>
        <p:nvPicPr>
          <p:cNvPr id="3" name="Picture 2" descr="A map of a city&#10;&#10;Description automatically generated with medium confidence">
            <a:extLst>
              <a:ext uri="{FF2B5EF4-FFF2-40B4-BE49-F238E27FC236}">
                <a16:creationId xmlns:a16="http://schemas.microsoft.com/office/drawing/2014/main" id="{839EABB2-102A-E16A-E756-161DE960A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2670"/>
            <a:ext cx="12192000" cy="55926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2"/>
          <p:cNvSpPr txBox="1">
            <a:spLocks noGrp="1"/>
          </p:cNvSpPr>
          <p:nvPr>
            <p:ph type="title"/>
          </p:nvPr>
        </p:nvSpPr>
        <p:spPr>
          <a:xfrm>
            <a:off x="957200" y="0"/>
            <a:ext cx="10277600" cy="124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Maps, maps, maps</a:t>
            </a:r>
            <a:endParaRPr dirty="0"/>
          </a:p>
        </p:txBody>
      </p:sp>
      <p:pic>
        <p:nvPicPr>
          <p:cNvPr id="4" name="Picture 3" descr="A map of a city&#10;&#10;Description automatically generated with medium confidence">
            <a:extLst>
              <a:ext uri="{FF2B5EF4-FFF2-40B4-BE49-F238E27FC236}">
                <a16:creationId xmlns:a16="http://schemas.microsoft.com/office/drawing/2014/main" id="{75EC4D4F-A7BE-A317-76B5-F4DB647E7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2670"/>
            <a:ext cx="12192000" cy="559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695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8"/>
          <p:cNvSpPr txBox="1">
            <a:spLocks noGrp="1"/>
          </p:cNvSpPr>
          <p:nvPr>
            <p:ph type="title"/>
          </p:nvPr>
        </p:nvSpPr>
        <p:spPr>
          <a:xfrm>
            <a:off x="950967" y="512064"/>
            <a:ext cx="10290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Conclusions</a:t>
            </a:r>
            <a:endParaRPr dirty="0"/>
          </a:p>
        </p:txBody>
      </p:sp>
      <p:sp>
        <p:nvSpPr>
          <p:cNvPr id="461" name="Google Shape;461;p48"/>
          <p:cNvSpPr txBox="1">
            <a:spLocks noGrp="1"/>
          </p:cNvSpPr>
          <p:nvPr>
            <p:ph type="body" idx="1"/>
          </p:nvPr>
        </p:nvSpPr>
        <p:spPr>
          <a:xfrm>
            <a:off x="797511" y="1367400"/>
            <a:ext cx="7432087" cy="497853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0990" indent="-380990">
              <a:lnSpc>
                <a:spcPct val="200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333" dirty="0">
                <a:solidFill>
                  <a:schemeClr val="accent1"/>
                </a:solidFill>
              </a:rPr>
              <a:t>I learned about API’s and how to query websites.</a:t>
            </a:r>
          </a:p>
          <a:p>
            <a:pPr marL="380990" indent="-380990">
              <a:lnSpc>
                <a:spcPct val="200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333" dirty="0">
                <a:solidFill>
                  <a:schemeClr val="accent1"/>
                </a:solidFill>
              </a:rPr>
              <a:t>Created a useful tool that I will put into practice when considering nights out in my town.</a:t>
            </a:r>
            <a:r>
              <a:rPr lang="en" sz="1333" dirty="0">
                <a:solidFill>
                  <a:schemeClr val="accent1"/>
                </a:solidFill>
              </a:rPr>
              <a:t> </a:t>
            </a:r>
          </a:p>
          <a:p>
            <a:pPr marL="380990" indent="-380990">
              <a:lnSpc>
                <a:spcPct val="200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333" dirty="0">
                <a:solidFill>
                  <a:schemeClr val="accent1"/>
                </a:solidFill>
              </a:rPr>
              <a:t>Confirmed the hypothesis that some parts of the city are just better than others.</a:t>
            </a:r>
          </a:p>
          <a:p>
            <a:pPr marL="380990" indent="-380990">
              <a:lnSpc>
                <a:spcPct val="200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333" dirty="0">
                <a:solidFill>
                  <a:schemeClr val="accent1"/>
                </a:solidFill>
              </a:rPr>
              <a:t>Connected the dots on how to use Python to acquire and manipulate data and how to use SQL to store and manage data, and how those two things are interrelated. </a:t>
            </a:r>
          </a:p>
          <a:p>
            <a:pPr marL="380990" indent="-380990">
              <a:lnSpc>
                <a:spcPct val="200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" sz="1333" dirty="0">
              <a:solidFill>
                <a:schemeClr val="accent1"/>
              </a:solidFill>
            </a:endParaRPr>
          </a:p>
          <a:p>
            <a:pPr marL="380990" indent="-380990">
              <a:lnSpc>
                <a:spcPct val="200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sz="1067" dirty="0">
              <a:solidFill>
                <a:schemeClr val="accent1"/>
              </a:solidFill>
            </a:endParaRPr>
          </a:p>
        </p:txBody>
      </p:sp>
      <p:sp>
        <p:nvSpPr>
          <p:cNvPr id="465" name="Google Shape;465;p48"/>
          <p:cNvSpPr/>
          <p:nvPr/>
        </p:nvSpPr>
        <p:spPr>
          <a:xfrm>
            <a:off x="10027600" y="2734800"/>
            <a:ext cx="1621600" cy="34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66" name="Google Shape;466;p48"/>
          <p:cNvSpPr/>
          <p:nvPr/>
        </p:nvSpPr>
        <p:spPr>
          <a:xfrm>
            <a:off x="8406000" y="0"/>
            <a:ext cx="1621600" cy="273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nagement Consulting Toolkit by Slidesgo">
  <a:themeElements>
    <a:clrScheme name="Simple Light">
      <a:dk1>
        <a:srgbClr val="000000"/>
      </a:dk1>
      <a:lt1>
        <a:srgbClr val="FFFFFF"/>
      </a:lt1>
      <a:dk2>
        <a:srgbClr val="4A8CFF"/>
      </a:dk2>
      <a:lt2>
        <a:srgbClr val="EFEFEF"/>
      </a:lt2>
      <a:accent1>
        <a:srgbClr val="003BA3"/>
      </a:accent1>
      <a:accent2>
        <a:srgbClr val="000000"/>
      </a:accent2>
      <a:accent3>
        <a:srgbClr val="4A8CFF"/>
      </a:accent3>
      <a:accent4>
        <a:srgbClr val="EFEFEF"/>
      </a:accent4>
      <a:accent5>
        <a:srgbClr val="003BA3"/>
      </a:accent5>
      <a:accent6>
        <a:srgbClr val="000000"/>
      </a:accent6>
      <a:hlink>
        <a:srgbClr val="003B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334</Words>
  <Application>Microsoft Office PowerPoint</Application>
  <PresentationFormat>Widescreen</PresentationFormat>
  <Paragraphs>36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Barlow</vt:lpstr>
      <vt:lpstr>Calibri</vt:lpstr>
      <vt:lpstr>Calibri Light</vt:lpstr>
      <vt:lpstr>Fira Sans Extra Condensed Medium</vt:lpstr>
      <vt:lpstr>Montserrat</vt:lpstr>
      <vt:lpstr>Quicksand Medium</vt:lpstr>
      <vt:lpstr>Office Theme</vt:lpstr>
      <vt:lpstr>Management Consulting Toolkit by Slidesgo</vt:lpstr>
      <vt:lpstr>CityBikes  Project</vt:lpstr>
      <vt:lpstr>Motivation</vt:lpstr>
      <vt:lpstr>Agenda</vt:lpstr>
      <vt:lpstr>Data Sorting</vt:lpstr>
      <vt:lpstr>Maps, maps, maps</vt:lpstr>
      <vt:lpstr>Maps, maps, maps</vt:lpstr>
      <vt:lpstr>Conclusions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Nikola Golubovic</dc:creator>
  <cp:lastModifiedBy>Nikola Golubovic</cp:lastModifiedBy>
  <cp:revision>8</cp:revision>
  <dcterms:created xsi:type="dcterms:W3CDTF">2023-06-05T20:54:32Z</dcterms:created>
  <dcterms:modified xsi:type="dcterms:W3CDTF">2023-06-05T20:58:19Z</dcterms:modified>
</cp:coreProperties>
</file>

<file path=docProps/thumbnail.jpeg>
</file>